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6858000" cy="9144000" type="letter"/>
  <p:notesSz cx="7077075" cy="9418638"/>
  <p:custDataLst>
    <p:tags r:id="rId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4478CE"/>
    <a:srgbClr val="B9CADB"/>
    <a:srgbClr val="B7C8D8"/>
    <a:srgbClr val="ACD7E1"/>
    <a:srgbClr val="DEE5E8"/>
    <a:srgbClr val="FFA049"/>
    <a:srgbClr val="E9BA8E"/>
    <a:srgbClr val="F0D18D"/>
    <a:srgbClr val="F1D68B"/>
    <a:srgbClr val="E9BD8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74" d="100"/>
          <a:sy n="174" d="100"/>
        </p:scale>
        <p:origin x="-132" y="-6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71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438" y="0"/>
            <a:ext cx="3067050" cy="471488"/>
          </a:xfrm>
          <a:prstGeom prst="rect">
            <a:avLst/>
          </a:prstGeom>
        </p:spPr>
        <p:txBody>
          <a:bodyPr vert="horz" lIns="91440" tIns="45720" rIns="91440" bIns="45720" rtlCol="0"/>
          <a:lstStyle>
            <a:lvl1pPr algn="r">
              <a:defRPr sz="1200"/>
            </a:lvl1pPr>
          </a:lstStyle>
          <a:p>
            <a:fld id="{EEE3B410-322F-473E-9EAA-B5365787675D}" type="datetimeFigureOut">
              <a:rPr lang="en-US" smtClean="0"/>
              <a:pPr/>
              <a:t>8/21/2013</a:t>
            </a:fld>
            <a:endParaRPr lang="en-US"/>
          </a:p>
        </p:txBody>
      </p:sp>
      <p:sp>
        <p:nvSpPr>
          <p:cNvPr id="4" name="Slide Image Placeholder 3"/>
          <p:cNvSpPr>
            <a:spLocks noGrp="1" noRot="1" noChangeAspect="1"/>
          </p:cNvSpPr>
          <p:nvPr>
            <p:ph type="sldImg" idx="2"/>
          </p:nvPr>
        </p:nvSpPr>
        <p:spPr>
          <a:xfrm>
            <a:off x="2214563" y="706438"/>
            <a:ext cx="2647950" cy="35321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473575"/>
            <a:ext cx="5661025" cy="42386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45563"/>
            <a:ext cx="3067050" cy="471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438" y="8945563"/>
            <a:ext cx="3067050" cy="471487"/>
          </a:xfrm>
          <a:prstGeom prst="rect">
            <a:avLst/>
          </a:prstGeom>
        </p:spPr>
        <p:txBody>
          <a:bodyPr vert="horz" lIns="91440" tIns="45720" rIns="91440" bIns="45720" rtlCol="0" anchor="b"/>
          <a:lstStyle>
            <a:lvl1pPr algn="r">
              <a:defRPr sz="1200"/>
            </a:lvl1pPr>
          </a:lstStyle>
          <a:p>
            <a:fld id="{143F9AD4-C38B-4453-8ACD-26874C8F50F9}" type="slidenum">
              <a:rPr lang="en-US" smtClean="0"/>
              <a:pPr/>
              <a:t>‹#›</a:t>
            </a:fld>
            <a:endParaRPr lang="en-US"/>
          </a:p>
        </p:txBody>
      </p:sp>
    </p:spTree>
    <p:extLst>
      <p:ext uri="{BB962C8B-B14F-4D97-AF65-F5344CB8AC3E}">
        <p14:creationId xmlns="" xmlns:p14="http://schemas.microsoft.com/office/powerpoint/2010/main" val="798979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3F9AD4-C38B-4453-8ACD-26874C8F50F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5CF544-72BC-4F1A-AF1B-EA9E722DED3D}" type="datetimeFigureOut">
              <a:rPr lang="en-US" smtClean="0"/>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5CF544-72BC-4F1A-AF1B-EA9E722DED3D}" type="datetimeFigureOut">
              <a:rPr lang="en-US" smtClean="0"/>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5CF544-72BC-4F1A-AF1B-EA9E722DED3D}" type="datetimeFigureOut">
              <a:rPr lang="en-US" smtClean="0"/>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5CF544-72BC-4F1A-AF1B-EA9E722DED3D}" type="datetimeFigureOut">
              <a:rPr lang="en-US" smtClean="0"/>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5CF544-72BC-4F1A-AF1B-EA9E722DED3D}" type="datetimeFigureOut">
              <a:rPr lang="en-US" smtClean="0"/>
              <a:pPr/>
              <a:t>8/21/2013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5CF544-72BC-4F1A-AF1B-EA9E722DED3D}" type="datetimeFigureOut">
              <a:rPr lang="en-US" smtClean="0"/>
              <a:pPr/>
              <a:t>8/21/2013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5CF544-72BC-4F1A-AF1B-EA9E722DED3D}" type="datetimeFigureOut">
              <a:rPr lang="en-US" smtClean="0"/>
              <a:pPr/>
              <a:t>8/21/2013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5CF544-72BC-4F1A-AF1B-EA9E722DED3D}" type="datetimeFigureOut">
              <a:rPr lang="en-US" smtClean="0"/>
              <a:pPr/>
              <a:t>8/21/2013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CF544-72BC-4F1A-AF1B-EA9E722DED3D}" type="datetimeFigureOut">
              <a:rPr lang="en-US" smtClean="0"/>
              <a:pPr/>
              <a:t>8/21/2013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CF544-72BC-4F1A-AF1B-EA9E722DED3D}" type="datetimeFigureOut">
              <a:rPr lang="en-US" smtClean="0"/>
              <a:pPr/>
              <a:t>8/21/2013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5CF544-72BC-4F1A-AF1B-EA9E722DED3D}" type="datetimeFigureOut">
              <a:rPr lang="en-US" smtClean="0"/>
              <a:pPr/>
              <a:t>8/21/2013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35759-D793-4B31-AD3F-D398FBAB8F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D05CF544-72BC-4F1A-AF1B-EA9E722DED3D}" type="datetimeFigureOut">
              <a:rPr lang="en-US" smtClean="0"/>
              <a:pPr/>
              <a:t>8/21/2013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3735759-D793-4B31-AD3F-D398FBAB8F5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gif"/><Relationship Id="rId7" Type="http://schemas.openxmlformats.org/officeDocument/2006/relationships/hyperlink" Target="mailto:orears@ocps.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ahearnm@nefec.org" TargetMode="External"/><Relationship Id="rId5" Type="http://schemas.openxmlformats.org/officeDocument/2006/relationships/hyperlink" Target="http://www.fdlrs.org/" TargetMode="External"/><Relationship Id="rId4" Type="http://schemas.openxmlformats.org/officeDocument/2006/relationships/hyperlink" Target="http://www.pda-ese.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9509" y="1457980"/>
            <a:ext cx="6118983" cy="523220"/>
          </a:xfrm>
          <a:prstGeom prst="rect">
            <a:avLst/>
          </a:prstGeom>
          <a:noFill/>
        </p:spPr>
        <p:txBody>
          <a:bodyPr wrap="square" rtlCol="0">
            <a:spAutoFit/>
          </a:bodyPr>
          <a:lstStyle/>
          <a:p>
            <a:pPr algn="ctr"/>
            <a:r>
              <a:rPr lang="en-US" sz="1400" b="1" i="1" dirty="0">
                <a:latin typeface="+mj-lt"/>
              </a:rPr>
              <a:t>An Online Professional Development Program</a:t>
            </a:r>
            <a:endParaRPr lang="en-US" sz="1400" dirty="0">
              <a:latin typeface="+mj-lt"/>
            </a:endParaRPr>
          </a:p>
          <a:p>
            <a:pPr algn="ctr"/>
            <a:r>
              <a:rPr lang="en-US" sz="1400" b="1" i="1" dirty="0" err="1">
                <a:latin typeface="+mj-lt"/>
              </a:rPr>
              <a:t>www.pda-</a:t>
            </a:r>
            <a:r>
              <a:rPr lang="en-US" sz="1400" b="1" i="1" dirty="0" err="1" smtClean="0">
                <a:latin typeface="+mj-lt"/>
              </a:rPr>
              <a:t>ese.org</a:t>
            </a:r>
            <a:endParaRPr lang="en-US" dirty="0"/>
          </a:p>
        </p:txBody>
      </p:sp>
      <p:sp>
        <p:nvSpPr>
          <p:cNvPr id="10" name="TextBox 9"/>
          <p:cNvSpPr txBox="1"/>
          <p:nvPr/>
        </p:nvSpPr>
        <p:spPr>
          <a:xfrm>
            <a:off x="152400" y="1973759"/>
            <a:ext cx="6553200" cy="769441"/>
          </a:xfrm>
          <a:prstGeom prst="rect">
            <a:avLst/>
          </a:prstGeom>
          <a:noFill/>
        </p:spPr>
        <p:txBody>
          <a:bodyPr wrap="square" rtlCol="0">
            <a:spAutoFit/>
          </a:bodyPr>
          <a:lstStyle/>
          <a:p>
            <a:pPr algn="ctr"/>
            <a:r>
              <a:rPr lang="en-US" sz="1100" b="1" dirty="0" smtClean="0"/>
              <a:t>The PDA online facilitated modules provide comprehensive, high quality and accessible professional development</a:t>
            </a:r>
            <a:r>
              <a:rPr lang="en-US" sz="1100" dirty="0" smtClean="0"/>
              <a:t> </a:t>
            </a:r>
            <a:r>
              <a:rPr lang="en-US" sz="1100" b="1" dirty="0" smtClean="0"/>
              <a:t>for Florida educators wanting to improve their skills in responding to the needs of all students. </a:t>
            </a:r>
            <a:r>
              <a:rPr lang="en-US" sz="1100" dirty="0" smtClean="0"/>
              <a:t> </a:t>
            </a:r>
            <a:r>
              <a:rPr lang="en-US" sz="1100" b="1" dirty="0" smtClean="0"/>
              <a:t>Coordinated through the FDLRS Network, the PDA Program, originally known as PDA-ESE, is available free of charge to all Florida educators.   The following modules are available through PDA:</a:t>
            </a:r>
            <a:endParaRPr lang="en-US" sz="1100" dirty="0" smtClean="0"/>
          </a:p>
        </p:txBody>
      </p:sp>
      <p:sp>
        <p:nvSpPr>
          <p:cNvPr id="14" name="Rectangle 13"/>
          <p:cNvSpPr/>
          <p:nvPr/>
        </p:nvSpPr>
        <p:spPr>
          <a:xfrm>
            <a:off x="152400" y="6705600"/>
            <a:ext cx="6553200" cy="830997"/>
          </a:xfrm>
          <a:prstGeom prst="rect">
            <a:avLst/>
          </a:prstGeom>
        </p:spPr>
        <p:txBody>
          <a:bodyPr wrap="square">
            <a:spAutoFit/>
          </a:bodyPr>
          <a:lstStyle/>
          <a:p>
            <a:pPr algn="ctr"/>
            <a:r>
              <a:rPr lang="en-US" sz="1200" b="1" dirty="0" smtClean="0"/>
              <a:t>Module characteristics include:</a:t>
            </a:r>
            <a:endParaRPr lang="en-US" sz="1200" dirty="0" smtClean="0"/>
          </a:p>
          <a:p>
            <a:pPr algn="ctr"/>
            <a:r>
              <a:rPr lang="en-US" sz="1200" b="1" dirty="0" smtClean="0"/>
              <a:t>Online content and activities for self-paced study</a:t>
            </a:r>
            <a:r>
              <a:rPr lang="en-US" sz="1200" dirty="0" smtClean="0"/>
              <a:t>…..</a:t>
            </a:r>
            <a:r>
              <a:rPr lang="en-US" sz="1200" b="1" dirty="0" smtClean="0"/>
              <a:t>Ongoing communication with expert local facilitators…..Group or virtual meetings with colleagues and expert facilitators…..Classroom-related assessment tasks</a:t>
            </a:r>
            <a:r>
              <a:rPr lang="en-US" sz="1200" dirty="0" smtClean="0"/>
              <a:t>…..</a:t>
            </a:r>
            <a:r>
              <a:rPr lang="en-US" sz="1200" b="1" dirty="0" smtClean="0"/>
              <a:t>Consistent user-friendly format/organization</a:t>
            </a:r>
            <a:r>
              <a:rPr lang="en-US" sz="1200" dirty="0" smtClean="0"/>
              <a:t>…..</a:t>
            </a:r>
            <a:r>
              <a:rPr lang="en-US" sz="1200" b="1" dirty="0" smtClean="0"/>
              <a:t>Technology support</a:t>
            </a:r>
          </a:p>
        </p:txBody>
      </p:sp>
      <p:pic>
        <p:nvPicPr>
          <p:cNvPr id="17" name="Picture 16" descr="C:\Documents and Settings\costined\Local Settings\Temporary Internet Files\Content.Outlook\G5W4CNN0\pdaLogo2 (2).gif"/>
          <p:cNvPicPr/>
          <p:nvPr/>
        </p:nvPicPr>
        <p:blipFill>
          <a:blip r:embed="rId3" cstate="print"/>
          <a:srcRect/>
          <a:stretch>
            <a:fillRect/>
          </a:stretch>
        </p:blipFill>
        <p:spPr bwMode="auto">
          <a:xfrm>
            <a:off x="152400" y="18225"/>
            <a:ext cx="6553200" cy="1371600"/>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8" name="Rectangle 17"/>
          <p:cNvSpPr/>
          <p:nvPr/>
        </p:nvSpPr>
        <p:spPr>
          <a:xfrm>
            <a:off x="152400" y="6400800"/>
            <a:ext cx="6553200" cy="304800"/>
          </a:xfrm>
          <a:prstGeom prst="rect">
            <a:avLst/>
          </a:prstGeom>
          <a:gradFill flip="none" rotWithShape="1">
            <a:gsLst>
              <a:gs pos="1000">
                <a:srgbClr val="F1D68B"/>
              </a:gs>
              <a:gs pos="50000">
                <a:srgbClr val="FFA049"/>
              </a:gs>
              <a:gs pos="100000">
                <a:srgbClr val="FF9933"/>
              </a:gs>
            </a:gsLst>
            <a:path path="circle">
              <a:fillToRect l="50000" t="50000" r="50000" b="50000"/>
            </a:path>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50" b="1" dirty="0" smtClean="0">
                <a:solidFill>
                  <a:schemeClr val="tx1"/>
                </a:solidFill>
              </a:rPr>
              <a:t>Meets requirement of SB 1664 regarding strategies for instruction of students with disabilities</a:t>
            </a:r>
            <a:r>
              <a:rPr lang="en-US" sz="1250" dirty="0" smtClean="0">
                <a:solidFill>
                  <a:schemeClr val="tx1"/>
                </a:solidFill>
              </a:rPr>
              <a:t>.</a:t>
            </a:r>
            <a:endParaRPr lang="en-US" sz="1250" dirty="0">
              <a:solidFill>
                <a:schemeClr val="tx1"/>
              </a:solidFill>
            </a:endParaRPr>
          </a:p>
        </p:txBody>
      </p:sp>
      <p:sp>
        <p:nvSpPr>
          <p:cNvPr id="2" name="TextBox 1"/>
          <p:cNvSpPr txBox="1"/>
          <p:nvPr/>
        </p:nvSpPr>
        <p:spPr>
          <a:xfrm>
            <a:off x="152400" y="7620000"/>
            <a:ext cx="2667000" cy="1323439"/>
          </a:xfrm>
          <a:prstGeom prst="rect">
            <a:avLst/>
          </a:prstGeom>
          <a:noFill/>
        </p:spPr>
        <p:txBody>
          <a:bodyPr wrap="square" rtlCol="0">
            <a:spAutoFit/>
          </a:bodyPr>
          <a:lstStyle/>
          <a:p>
            <a:pPr>
              <a:defRPr/>
            </a:pPr>
            <a:r>
              <a:rPr lang="en-US" sz="1000" b="1" dirty="0"/>
              <a:t>The PDA online program was developed through the collaborative efforts of the Bureau of Exceptional Education and Student Services and the Bureau of Educator Certification.  The PDA modules are offered statewide through the coordination of the FDLRS Administration/HRD Project, local FDLRS Associate Centers and the Florida Center for Interactive Media.</a:t>
            </a:r>
          </a:p>
        </p:txBody>
      </p:sp>
      <p:sp>
        <p:nvSpPr>
          <p:cNvPr id="4" name="TextBox 3"/>
          <p:cNvSpPr txBox="1"/>
          <p:nvPr/>
        </p:nvSpPr>
        <p:spPr>
          <a:xfrm>
            <a:off x="3886200" y="7543800"/>
            <a:ext cx="2743200" cy="1477328"/>
          </a:xfrm>
          <a:prstGeom prst="rect">
            <a:avLst/>
          </a:prstGeom>
          <a:noFill/>
        </p:spPr>
        <p:txBody>
          <a:bodyPr wrap="square" rtlCol="0">
            <a:spAutoFit/>
          </a:bodyPr>
          <a:lstStyle/>
          <a:p>
            <a:pPr algn="r"/>
            <a:r>
              <a:rPr lang="en-US" sz="1000" b="1" dirty="0"/>
              <a:t>Additional detailed information is available at </a:t>
            </a:r>
          </a:p>
          <a:p>
            <a:pPr algn="r"/>
            <a:r>
              <a:rPr lang="en-US" sz="1000" b="1" dirty="0">
                <a:solidFill>
                  <a:srgbClr val="4478CE"/>
                </a:solidFill>
                <a:hlinkClick r:id="rId4"/>
              </a:rPr>
              <a:t>www.pda-ese.org</a:t>
            </a:r>
            <a:r>
              <a:rPr lang="en-US" sz="1000" b="1" dirty="0">
                <a:solidFill>
                  <a:srgbClr val="4478CE"/>
                </a:solidFill>
              </a:rPr>
              <a:t>  </a:t>
            </a:r>
            <a:r>
              <a:rPr lang="en-US" sz="1000" b="1" dirty="0"/>
              <a:t>or for module availability please contact your local FDLRS Center at </a:t>
            </a:r>
            <a:r>
              <a:rPr lang="en-US" sz="1000" b="1" dirty="0">
                <a:hlinkClick r:id="rId5"/>
              </a:rPr>
              <a:t>www.fdlrs.org</a:t>
            </a:r>
            <a:r>
              <a:rPr lang="en-US" sz="1000" b="1" dirty="0"/>
              <a:t>.  Additional questions contact</a:t>
            </a:r>
            <a:r>
              <a:rPr lang="en-US" sz="1000" b="1" dirty="0" smtClean="0"/>
              <a:t>:</a:t>
            </a:r>
          </a:p>
          <a:p>
            <a:pPr algn="r"/>
            <a:endParaRPr lang="en-US" sz="1000" b="1" dirty="0"/>
          </a:p>
          <a:p>
            <a:pPr algn="r"/>
            <a:r>
              <a:rPr lang="en-US" sz="1000" b="1" dirty="0" smtClean="0"/>
              <a:t>Mary Ann Ahearn </a:t>
            </a:r>
            <a:r>
              <a:rPr lang="en-US" sz="1000" b="1" dirty="0" smtClean="0">
                <a:hlinkClick r:id="rId6"/>
              </a:rPr>
              <a:t>ahearnm@nefec.org</a:t>
            </a:r>
            <a:endParaRPr lang="en-US" sz="1000" b="1" dirty="0" smtClean="0"/>
          </a:p>
          <a:p>
            <a:pPr algn="r"/>
            <a:r>
              <a:rPr lang="en-US" sz="1000" b="1" dirty="0" smtClean="0"/>
              <a:t>386-312-2265 or</a:t>
            </a:r>
          </a:p>
          <a:p>
            <a:pPr algn="r"/>
            <a:r>
              <a:rPr lang="en-US" sz="1000" b="1" dirty="0" smtClean="0"/>
              <a:t>Susan </a:t>
            </a:r>
            <a:r>
              <a:rPr lang="en-US" sz="1000" b="1" dirty="0" err="1" smtClean="0"/>
              <a:t>O’Rear</a:t>
            </a:r>
            <a:r>
              <a:rPr lang="en-US" sz="1000" b="1" dirty="0" smtClean="0"/>
              <a:t> </a:t>
            </a:r>
            <a:r>
              <a:rPr lang="en-US" sz="1000" b="1" dirty="0" smtClean="0">
                <a:hlinkClick r:id="rId7"/>
              </a:rPr>
              <a:t>orears@ocps.net</a:t>
            </a:r>
            <a:endParaRPr lang="en-US" sz="1000" b="1" dirty="0" smtClean="0"/>
          </a:p>
          <a:p>
            <a:pPr algn="r"/>
            <a:r>
              <a:rPr lang="en-US" sz="1000" b="1" dirty="0" smtClean="0"/>
              <a:t>407-317-3671 </a:t>
            </a:r>
            <a:endParaRPr lang="en-US" sz="1000" b="1" dirty="0"/>
          </a:p>
        </p:txBody>
      </p:sp>
      <p:sp>
        <p:nvSpPr>
          <p:cNvPr id="7" name="Rectangle 6"/>
          <p:cNvSpPr/>
          <p:nvPr/>
        </p:nvSpPr>
        <p:spPr>
          <a:xfrm>
            <a:off x="152400" y="2743200"/>
            <a:ext cx="6553200" cy="3505200"/>
          </a:xfrm>
          <a:prstGeom prst="rect">
            <a:avLst/>
          </a:prstGeom>
          <a:solidFill>
            <a:schemeClr val="accent1">
              <a:lumMod val="20000"/>
              <a:lumOff val="80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aphicFrame>
        <p:nvGraphicFramePr>
          <p:cNvPr id="6" name="Table 5"/>
          <p:cNvGraphicFramePr>
            <a:graphicFrameLocks noGrp="1"/>
          </p:cNvGraphicFramePr>
          <p:nvPr>
            <p:extLst>
              <p:ext uri="{D42A27DB-BD31-4B8C-83A1-F6EECF244321}">
                <p14:modId xmlns="" xmlns:p14="http://schemas.microsoft.com/office/powerpoint/2010/main" val="538295043"/>
              </p:ext>
            </p:extLst>
          </p:nvPr>
        </p:nvGraphicFramePr>
        <p:xfrm>
          <a:off x="152400" y="2819400"/>
          <a:ext cx="6477000" cy="3428999"/>
        </p:xfrm>
        <a:graphic>
          <a:graphicData uri="http://schemas.openxmlformats.org/drawingml/2006/table">
            <a:tbl>
              <a:tblPr firstRow="1" bandRow="1">
                <a:tableStyleId>{5C22544A-7EE6-4342-B048-85BDC9FD1C3A}</a:tableStyleId>
              </a:tblPr>
              <a:tblGrid>
                <a:gridCol w="4009572"/>
                <a:gridCol w="2467428"/>
              </a:tblGrid>
              <a:tr h="272397">
                <a:tc gridSpan="2">
                  <a:txBody>
                    <a:bodyPr/>
                    <a:lstStyle/>
                    <a:p>
                      <a:pPr marL="0" marR="0" indent="0" algn="ctr" defTabSz="914400" rtl="0" eaLnBrk="1" fontAlgn="auto" latinLnBrk="0" hangingPunct="1">
                        <a:lnSpc>
                          <a:spcPct val="100000"/>
                        </a:lnSpc>
                        <a:spcBef>
                          <a:spcPts val="0"/>
                        </a:spcBef>
                        <a:spcAft>
                          <a:spcPts val="0"/>
                        </a:spcAft>
                        <a:buClrTx/>
                        <a:buSzTx/>
                        <a:buFont typeface="Wingdings" charset="2"/>
                        <a:buNone/>
                        <a:tabLst/>
                        <a:defRPr/>
                      </a:pPr>
                      <a:r>
                        <a:rPr lang="en-US" sz="1100" b="1" u="sng" dirty="0" smtClean="0">
                          <a:solidFill>
                            <a:srgbClr val="000000"/>
                          </a:solidFill>
                          <a:latin typeface="Verdana" pitchFamily="34" charset="0"/>
                        </a:rPr>
                        <a:t>60 Points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pPr marL="171450" indent="-171450">
                        <a:buFont typeface="Wingdings" charset="2"/>
                        <a:buChar char=""/>
                      </a:pPr>
                      <a:endParaRPr lang="en-US" sz="1100" dirty="0">
                        <a:solidFill>
                          <a:srgbClr val="000000"/>
                        </a:solidFill>
                        <a:latin typeface="Verdana"/>
                        <a:cs typeface="Verdana"/>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624911">
                <a:tc>
                  <a:txBody>
                    <a:bodyPr/>
                    <a:lstStyle/>
                    <a:p>
                      <a:pPr marL="171450" indent="-171450">
                        <a:buFont typeface="Wingdings" charset="2"/>
                        <a:buChar char="v"/>
                      </a:pPr>
                      <a:r>
                        <a:rPr lang="en-US" sz="1100" b="1" dirty="0" smtClean="0">
                          <a:solidFill>
                            <a:srgbClr val="000000"/>
                          </a:solidFill>
                          <a:latin typeface="Verdana" pitchFamily="34" charset="0"/>
                        </a:rPr>
                        <a:t>Foundations of Exceptional Education</a:t>
                      </a:r>
                    </a:p>
                    <a:p>
                      <a:pPr marL="171450" indent="-171450">
                        <a:buFont typeface="Wingdings" charset="2"/>
                        <a:buChar char="v"/>
                      </a:pPr>
                      <a:r>
                        <a:rPr lang="en-US" sz="1100" b="1" dirty="0" smtClean="0">
                          <a:solidFill>
                            <a:srgbClr val="000000"/>
                          </a:solidFill>
                          <a:latin typeface="Verdana" pitchFamily="34" charset="0"/>
                          <a:cs typeface="Verdana"/>
                        </a:rPr>
                        <a:t>Assessment and Evaluation</a:t>
                      </a:r>
                    </a:p>
                    <a:p>
                      <a:pPr marL="171450" indent="-171450">
                        <a:buFont typeface="Wingdings" charset="2"/>
                        <a:buChar char="v"/>
                      </a:pPr>
                      <a:r>
                        <a:rPr lang="en-US" sz="1100" b="1" dirty="0" smtClean="0">
                          <a:solidFill>
                            <a:srgbClr val="000000"/>
                          </a:solidFill>
                          <a:latin typeface="Verdana" pitchFamily="34" charset="0"/>
                          <a:cs typeface="Verdana"/>
                        </a:rPr>
                        <a:t>Language Development and Communication</a:t>
                      </a:r>
                      <a:endParaRPr lang="en-US" sz="1100" dirty="0">
                        <a:solidFill>
                          <a:srgbClr val="000000"/>
                        </a:solidFill>
                        <a:latin typeface="Verdana"/>
                        <a:cs typeface="Verdana"/>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171450" indent="-171450">
                        <a:buFont typeface="Wingdings" charset="2"/>
                        <a:buChar char="v"/>
                      </a:pPr>
                      <a:r>
                        <a:rPr lang="en-US" sz="1100" b="1" dirty="0" smtClean="0">
                          <a:solidFill>
                            <a:srgbClr val="000000"/>
                          </a:solidFill>
                          <a:latin typeface="Verdana"/>
                          <a:cs typeface="Verdana"/>
                        </a:rPr>
                        <a:t>Instructional Practices</a:t>
                      </a:r>
                    </a:p>
                    <a:p>
                      <a:pPr marL="171450" indent="-171450">
                        <a:buFont typeface="Wingdings" charset="2"/>
                        <a:buChar char="v"/>
                      </a:pPr>
                      <a:r>
                        <a:rPr lang="en-US" sz="1100" b="1" dirty="0" smtClean="0">
                          <a:solidFill>
                            <a:srgbClr val="000000"/>
                          </a:solidFill>
                          <a:latin typeface="Verdana"/>
                          <a:cs typeface="Verdana"/>
                        </a:rPr>
                        <a:t>Positive Behavior Support</a:t>
                      </a:r>
                    </a:p>
                    <a:p>
                      <a:pPr marL="171450" indent="-171450">
                        <a:buFont typeface="Wingdings" charset="2"/>
                        <a:buChar char="v"/>
                      </a:pPr>
                      <a:r>
                        <a:rPr lang="en-US" sz="1100" b="1" dirty="0" smtClean="0">
                          <a:solidFill>
                            <a:srgbClr val="000000"/>
                          </a:solidFill>
                          <a:latin typeface="Verdana"/>
                          <a:cs typeface="Verdana"/>
                        </a:rPr>
                        <a:t>Transition</a:t>
                      </a:r>
                      <a:endParaRPr lang="en-US" sz="1100" b="1" dirty="0">
                        <a:solidFill>
                          <a:srgbClr val="000000"/>
                        </a:solidFill>
                        <a:latin typeface="Verdana"/>
                        <a:cs typeface="Verdana"/>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432631">
                <a:tc gridSpan="2">
                  <a:txBody>
                    <a:bodyPr/>
                    <a:lstStyle/>
                    <a:p>
                      <a:pPr algn="ctr"/>
                      <a:r>
                        <a:rPr lang="en-US" sz="1100" b="1" dirty="0" smtClean="0">
                          <a:latin typeface="Verdana" pitchFamily="34" charset="0"/>
                        </a:rPr>
                        <a:t>Differentiating Reading Instruction: Making It Explicit</a:t>
                      </a:r>
                    </a:p>
                    <a:p>
                      <a:pPr lvl="0" algn="ctr"/>
                      <a:r>
                        <a:rPr lang="en-US" sz="1000" i="1" dirty="0" smtClean="0">
                          <a:latin typeface="Verdana" pitchFamily="34" charset="0"/>
                        </a:rPr>
                        <a:t>(Also satisfies Competency 4 of the revised Florida Reading Endorsement)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pPr marL="171450" indent="-171450">
                        <a:buFont typeface="Wingdings" charset="2"/>
                        <a:buChar char=""/>
                      </a:pPr>
                      <a:endParaRPr lang="en-US" sz="1100" dirty="0">
                        <a:solidFill>
                          <a:srgbClr val="000000"/>
                        </a:solidFill>
                        <a:latin typeface="Verdana"/>
                        <a:cs typeface="Verdana"/>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r>
              <a:tr h="272397">
                <a:tc gridSpan="2">
                  <a:txBody>
                    <a:bodyPr/>
                    <a:lstStyle/>
                    <a:p>
                      <a:pPr algn="ctr"/>
                      <a:r>
                        <a:rPr lang="en-US" sz="1100" b="1" u="sng" dirty="0" smtClean="0">
                          <a:latin typeface="Verdana" pitchFamily="34" charset="0"/>
                        </a:rPr>
                        <a:t>30 Points</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tr>
              <a:tr h="624911">
                <a:tc gridSpan="2">
                  <a:txBody>
                    <a:bodyPr/>
                    <a:lstStyle/>
                    <a:p>
                      <a:pPr marL="171450" indent="-171450" algn="ctr">
                        <a:buFont typeface="Wingdings" charset="2"/>
                        <a:buChar char="v"/>
                      </a:pPr>
                      <a:r>
                        <a:rPr lang="en-US" sz="1100" b="1" dirty="0" smtClean="0">
                          <a:latin typeface="Verdana" pitchFamily="34" charset="0"/>
                        </a:rPr>
                        <a:t>Interpersonal Interactions and Participation</a:t>
                      </a:r>
                    </a:p>
                    <a:p>
                      <a:pPr marL="171450" indent="-171450" algn="ctr">
                        <a:buFont typeface="Wingdings" charset="2"/>
                        <a:buChar char="v"/>
                      </a:pPr>
                      <a:r>
                        <a:rPr lang="en-US" sz="1100" b="1" dirty="0" smtClean="0">
                          <a:latin typeface="Verdana" pitchFamily="34" charset="0"/>
                        </a:rPr>
                        <a:t>Differentiating Mathematics Instruction </a:t>
                      </a:r>
                      <a:endParaRPr lang="en-US" sz="1100" dirty="0" smtClean="0">
                        <a:latin typeface="Verdana" pitchFamily="34" charset="0"/>
                      </a:endParaRPr>
                    </a:p>
                    <a:p>
                      <a:pPr marL="171450" indent="-171450" algn="ctr">
                        <a:buFont typeface="Wingdings" charset="2"/>
                        <a:buChar char="v"/>
                      </a:pPr>
                      <a:r>
                        <a:rPr lang="en-US" sz="1100" b="1" dirty="0" smtClean="0">
                          <a:latin typeface="Verdana" pitchFamily="34" charset="0"/>
                        </a:rPr>
                        <a:t>Differentiating Science Instruction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tr>
              <a:tr h="272397">
                <a:tc gridSpan="2">
                  <a:txBody>
                    <a:bodyPr/>
                    <a:lstStyle/>
                    <a:p>
                      <a:pPr algn="ctr"/>
                      <a:r>
                        <a:rPr lang="en-US" sz="1100" b="1" u="sng" dirty="0" smtClean="0">
                          <a:latin typeface="Verdana" pitchFamily="34" charset="0"/>
                        </a:rPr>
                        <a:t>15 Points</a:t>
                      </a:r>
                      <a:endParaRPr lang="en-US" sz="1100" b="1" dirty="0" smtClean="0">
                        <a:latin typeface="Verdana"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tr>
              <a:tr h="929355">
                <a:tc gridSpan="2">
                  <a:txBody>
                    <a:bodyPr/>
                    <a:lstStyle/>
                    <a:p>
                      <a:pPr marL="171450" indent="-171450" algn="ctr">
                        <a:buFont typeface="Wingdings" charset="2"/>
                        <a:buChar char="v"/>
                      </a:pPr>
                      <a:r>
                        <a:rPr lang="en-US" sz="1100" b="1" dirty="0" smtClean="0">
                          <a:latin typeface="Verdana" pitchFamily="34" charset="0"/>
                        </a:rPr>
                        <a:t>Introduction to Differentiating Instruction: Responding to All Learners</a:t>
                      </a:r>
                    </a:p>
                    <a:p>
                      <a:pPr marL="171450" indent="-171450" algn="ctr">
                        <a:buFont typeface="Wingdings" charset="2"/>
                        <a:buChar char="v"/>
                      </a:pPr>
                      <a:r>
                        <a:rPr lang="en-US" sz="1100" b="1" dirty="0" smtClean="0">
                          <a:latin typeface="Verdana" pitchFamily="34" charset="0"/>
                        </a:rPr>
                        <a:t>Formative Assessment Process for Differentiating Instruction</a:t>
                      </a:r>
                    </a:p>
                    <a:p>
                      <a:pPr algn="ctr"/>
                      <a:r>
                        <a:rPr lang="en-US" sz="800" i="1" dirty="0" smtClean="0">
                          <a:latin typeface="Verdana" pitchFamily="34" charset="0"/>
                        </a:rPr>
                        <a:t>Above two modules are available locally through FDLRS and FIN</a:t>
                      </a:r>
                      <a:endParaRPr lang="en-US" sz="800" i="1" dirty="0" smtClean="0"/>
                    </a:p>
                    <a:p>
                      <a:pPr marL="171450" indent="-171450" algn="ctr">
                        <a:buFont typeface="Wingdings" charset="2"/>
                        <a:buChar char="v"/>
                      </a:pPr>
                      <a:r>
                        <a:rPr lang="en-US" sz="1100" b="1" dirty="0" smtClean="0">
                          <a:latin typeface="Verdana" pitchFamily="34" charset="0"/>
                        </a:rPr>
                        <a:t> Technology for Student Success: An Introduction</a:t>
                      </a:r>
                    </a:p>
                    <a:p>
                      <a:pPr marL="171450" indent="-171450" algn="ctr">
                        <a:buFont typeface="Wingdings" charset="2"/>
                        <a:buChar char="v"/>
                      </a:pPr>
                      <a:r>
                        <a:rPr lang="en-US" sz="1100" b="1" dirty="0" smtClean="0">
                          <a:latin typeface="Verdana" pitchFamily="34" charset="0"/>
                        </a:rPr>
                        <a:t>Technology for Student Success:  Assistive Technology</a:t>
                      </a:r>
                      <a:endParaRPr lang="en-US" sz="1100" dirty="0" smtClean="0">
                        <a:latin typeface="Verdana"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tr>
            </a:tbl>
          </a:graphicData>
        </a:graphic>
      </p:graphicFrame>
      <p:pic>
        <p:nvPicPr>
          <p:cNvPr id="8" name="Picture 7" descr="1in transparent.png"/>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2781300" y="7696200"/>
            <a:ext cx="1295400" cy="129540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002&quot;&gt;&lt;object type=&quot;3&quot; unique_id=&quot;10003&quot;&gt;&lt;property id=&quot;20148&quot; value=&quot;5&quot;/&gt;&lt;property id=&quot;20300&quot; value=&quot;Slide 1&quot;/&gt;&lt;property id=&quot;20307&quot; value=&quot;259&quot;/&gt;&lt;/object&gt;&lt;/object&gt;&lt;object type=&quot;8&quot; unique_id=&quot;10006&quot;&gt;&lt;/object&gt;&lt;/object&gt;&lt;/database&gt;"/>
  <p:tag name="MMPROD_NEXTUNIQUEID" val="10009"/>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TotalTime>
  <Words>270</Words>
  <Application>Microsoft Office PowerPoint</Application>
  <PresentationFormat>Letter Paper (8.5x11 in)</PresentationFormat>
  <Paragraphs>34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Roger O'Rear</dc:creator>
  <cp:lastModifiedBy>PCSB</cp:lastModifiedBy>
  <cp:revision>86</cp:revision>
  <cp:lastPrinted>2013-05-16T17:36:24Z</cp:lastPrinted>
  <dcterms:created xsi:type="dcterms:W3CDTF">2010-04-08T16:36:53Z</dcterms:created>
  <dcterms:modified xsi:type="dcterms:W3CDTF">2013-08-21T15:18:46Z</dcterms:modified>
</cp:coreProperties>
</file>